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389" r:id="rId6"/>
    <p:sldId id="317" r:id="rId7"/>
    <p:sldId id="394" r:id="rId8"/>
    <p:sldId id="395" r:id="rId9"/>
    <p:sldId id="277" r:id="rId10"/>
    <p:sldId id="396" r:id="rId11"/>
    <p:sldId id="279" r:id="rId12"/>
    <p:sldId id="392" r:id="rId13"/>
    <p:sldId id="3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3725" autoAdjust="0"/>
  </p:normalViewPr>
  <p:slideViewPr>
    <p:cSldViewPr snapToGrid="0">
      <p:cViewPr varScale="1">
        <p:scale>
          <a:sx n="86" d="100"/>
          <a:sy n="86" d="100"/>
        </p:scale>
        <p:origin x="514"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8/21/2022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1"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r" defTabSz="914400" rtl="1"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r" defTabSz="914400" rtl="1"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r" defTabSz="914400" rtl="1"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r" defTabSz="914400" rtl="1"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r" defTabSz="914400" rtl="1"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2" name="Oval 15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6" name="Group 15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57" name="Freeform: Shape 15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5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Oval 15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Oval 15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62" name="Rectangle 16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A close-up of a compass&#10;&#10;Description automatically generated with low confidence">
            <a:extLst>
              <a:ext uri="{FF2B5EF4-FFF2-40B4-BE49-F238E27FC236}">
                <a16:creationId xmlns:a16="http://schemas.microsoft.com/office/drawing/2014/main" id="{E1194520-7689-7A73-63AF-2D49CE6D8D9E}"/>
              </a:ext>
            </a:extLst>
          </p:cNvPr>
          <p:cNvPicPr>
            <a:picLocks noGrp="1" noChangeAspect="1"/>
          </p:cNvPicPr>
          <p:nvPr>
            <p:ph type="pic" sz="quarter" idx="13"/>
          </p:nvPr>
        </p:nvPicPr>
        <p:blipFill rotWithShape="1">
          <a:blip r:embed="rId3"/>
          <a:srcRect t="34705" b="23108"/>
          <a:stretch/>
        </p:blipFill>
        <p:spPr>
          <a:xfrm>
            <a:off x="2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64" name="Rectangle 16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2122161"/>
            <a:ext cx="5437187" cy="1413348"/>
          </a:xfrm>
        </p:spPr>
        <p:txBody>
          <a:bodyPr vert="horz" wrap="square" lIns="0" tIns="0" rIns="0" bIns="0" rtlCol="0" anchor="b" anchorCtr="0">
            <a:normAutofit/>
          </a:bodyPr>
          <a:lstStyle/>
          <a:p>
            <a:pPr rtl="0">
              <a:lnSpc>
                <a:spcPct val="100000"/>
              </a:lnSpc>
            </a:pPr>
            <a:r>
              <a:rPr lang="en-US" sz="6400" dirty="0"/>
              <a:t>Tic tac toe </a:t>
            </a:r>
            <a:endParaRPr lang="en-US" sz="6400" kern="120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1471816"/>
          </a:xfrm>
        </p:spPr>
        <p:txBody>
          <a:bodyPr vert="horz" wrap="square" lIns="0" tIns="0" rIns="0" bIns="0" rtlCol="0">
            <a:normAutofit/>
          </a:bodyPr>
          <a:lstStyle/>
          <a:p>
            <a:pPr marL="0" indent="0" algn="l" rtl="0">
              <a:lnSpc>
                <a:spcPct val="100000"/>
              </a:lnSpc>
            </a:pPr>
            <a:r>
              <a:rPr lang="en-US" kern="1200" dirty="0">
                <a:latin typeface="+mn-lt"/>
                <a:ea typeface="+mn-ea"/>
                <a:cs typeface="+mn-cs"/>
              </a:rPr>
              <a:t>Team </a:t>
            </a:r>
            <a:r>
              <a:rPr lang="en-US" dirty="0"/>
              <a:t>2 in ai workshop</a:t>
            </a:r>
          </a:p>
          <a:p>
            <a:pPr marL="0" indent="0" algn="l" rtl="0">
              <a:lnSpc>
                <a:spcPct val="100000"/>
              </a:lnSpc>
            </a:pPr>
            <a:r>
              <a:rPr lang="en-GB" dirty="0"/>
              <a:t>Students in the Faculty of Computers and Artificial Intelligence at Helwan University </a:t>
            </a:r>
            <a:endParaRPr lang="en-US" dirty="0"/>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4"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5"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Placeholder 32" descr="Logo, icon&#10;&#10;Description automatically generate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2"/>
          <a:srcRect t="21875" b="21875"/>
          <a:stretch/>
        </p:blipFill>
        <p:spPr>
          <a:xfrm>
            <a:off x="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2" name="Rectangle 51">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8075613" y="549275"/>
            <a:ext cx="3565524" cy="2887174"/>
          </a:xfrm>
        </p:spPr>
        <p:txBody>
          <a:bodyPr vert="horz" wrap="square" lIns="0" tIns="0" rIns="0" bIns="0" rtlCol="0" anchor="b" anchorCtr="0">
            <a:normAutofit/>
          </a:bodyPr>
          <a:lstStyle/>
          <a:p>
            <a:pPr rtl="0">
              <a:lnSpc>
                <a:spcPct val="100000"/>
              </a:lnSpc>
            </a:pPr>
            <a:r>
              <a:rPr lang="en-US" sz="5400" kern="1200" dirty="0">
                <a:solidFill>
                  <a:schemeClr val="tx1"/>
                </a:solidFill>
                <a:latin typeface="+mj-lt"/>
                <a:ea typeface="+mj-ea"/>
                <a:cs typeface="+mj-cs"/>
              </a:rPr>
              <a:t>Thank You</a:t>
            </a:r>
          </a:p>
        </p:txBody>
      </p:sp>
      <p:sp>
        <p:nvSpPr>
          <p:cNvPr id="54" name="Rectangle 53">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8075612" y="3569007"/>
            <a:ext cx="3565525" cy="2523817"/>
          </a:xfrm>
        </p:spPr>
        <p:txBody>
          <a:bodyPr vert="horz" wrap="square" lIns="0" tIns="0" rIns="0" bIns="0" rtlCol="0">
            <a:normAutofit/>
          </a:bodyPr>
          <a:lstStyle/>
          <a:p>
            <a:pPr marL="0" indent="0" algn="l" rtl="0">
              <a:lnSpc>
                <a:spcPct val="100000"/>
              </a:lnSpc>
            </a:pPr>
            <a:r>
              <a:rPr lang="en-US" sz="2000" kern="1200" dirty="0">
                <a:latin typeface="+mn-lt"/>
                <a:ea typeface="+mn-ea"/>
                <a:cs typeface="+mn-cs"/>
              </a:rPr>
              <a:t>Name of project :Tic tac toe </a:t>
            </a:r>
          </a:p>
          <a:p>
            <a:pPr marL="0" indent="0" algn="l" rtl="0">
              <a:lnSpc>
                <a:spcPct val="100000"/>
              </a:lnSpc>
            </a:pPr>
            <a:r>
              <a:rPr lang="en-US" sz="2000" dirty="0"/>
              <a:t>BY:TEAM 2</a:t>
            </a:r>
            <a:endParaRPr lang="en-US" sz="2000" kern="1200" dirty="0">
              <a:latin typeface="+mn-lt"/>
              <a:ea typeface="+mn-ea"/>
              <a:cs typeface="+mn-cs"/>
            </a:endParaRPr>
          </a:p>
          <a:p>
            <a:pPr marL="0" indent="0" algn="l" rtl="0">
              <a:lnSpc>
                <a:spcPct val="100000"/>
              </a:lnSpc>
            </a:pPr>
            <a:r>
              <a:rPr lang="en-US" sz="2000" kern="1200" dirty="0">
                <a:latin typeface="+mn-lt"/>
                <a:ea typeface="+mn-ea"/>
                <a:cs typeface="+mn-cs"/>
              </a:rPr>
              <a:t>MSP’22 AI WORKSHOP</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
        <p:nvSpPr>
          <p:cNvPr id="3" name="Rectangle 2">
            <a:extLst>
              <a:ext uri="{FF2B5EF4-FFF2-40B4-BE49-F238E27FC236}">
                <a16:creationId xmlns:a16="http://schemas.microsoft.com/office/drawing/2014/main" id="{D9D57EDE-67CC-7E84-D6A2-903F24EAAEA7}"/>
              </a:ext>
            </a:extLst>
          </p:cNvPr>
          <p:cNvSpPr/>
          <p:nvPr/>
        </p:nvSpPr>
        <p:spPr>
          <a:xfrm>
            <a:off x="7961603" y="2553575"/>
            <a:ext cx="3388685" cy="923330"/>
          </a:xfrm>
          <a:prstGeom prst="rect">
            <a:avLst/>
          </a:prstGeom>
          <a:noFill/>
        </p:spPr>
        <p:txBody>
          <a:bodyPr wrap="none" lIns="91440" tIns="45720" rIns="91440" bIns="45720">
            <a:spAutoFit/>
          </a:bodyPr>
          <a:lstStyle/>
          <a:p>
            <a:pPr algn="ctr"/>
            <a:r>
              <a:rPr lang="en-US" sz="5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Thank You</a:t>
            </a:r>
            <a:endParaRPr lang="ar-EG"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8" name="Freeform: Shape 13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9" name="Oval 13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0" name="Oval 13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Freeform: Shape 14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43" name="Rectangle 14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00967" y="4381933"/>
            <a:ext cx="4602146" cy="1716874"/>
          </a:xfrm>
        </p:spPr>
        <p:txBody>
          <a:bodyPr vert="horz" wrap="square" lIns="0" tIns="0" rIns="0" bIns="0" rtlCol="0" anchor="t" anchorCtr="0">
            <a:normAutofit/>
          </a:bodyPr>
          <a:lstStyle/>
          <a:p>
            <a:pPr rtl="0">
              <a:lnSpc>
                <a:spcPct val="100000"/>
              </a:lnSpc>
            </a:pPr>
            <a:r>
              <a:rPr lang="en-US" dirty="0"/>
              <a:t>Content  of presentation</a:t>
            </a:r>
          </a:p>
        </p:txBody>
      </p:sp>
      <p:pic>
        <p:nvPicPr>
          <p:cNvPr id="42" name="Picture Placeholder 41" descr="A picture containing text, bird of prey&#10;&#10;Description automatically generated">
            <a:extLst>
              <a:ext uri="{FF2B5EF4-FFF2-40B4-BE49-F238E27FC236}">
                <a16:creationId xmlns:a16="http://schemas.microsoft.com/office/drawing/2014/main" id="{CF80E7A4-AE22-9E5A-D154-2E632A512BF5}"/>
              </a:ext>
            </a:extLst>
          </p:cNvPr>
          <p:cNvPicPr>
            <a:picLocks noGrp="1" noChangeAspect="1"/>
          </p:cNvPicPr>
          <p:nvPr>
            <p:ph type="pic" sz="quarter" idx="13"/>
          </p:nvPr>
        </p:nvPicPr>
        <p:blipFill rotWithShape="1">
          <a:blip r:embed="rId2"/>
          <a:srcRect t="31108" b="31110"/>
          <a:stretch/>
        </p:blipFill>
        <p:spPr>
          <a:xfrm>
            <a:off x="738800" y="521534"/>
            <a:ext cx="10418893" cy="3272040"/>
          </a:xfrm>
          <a:custGeom>
            <a:avLst/>
            <a:gdLst/>
            <a:ahLst/>
            <a:cxnLst/>
            <a:rect l="l" t="t" r="r" b="b"/>
            <a:pathLst>
              <a:path w="12192000" h="3227900">
                <a:moveTo>
                  <a:pt x="0" y="0"/>
                </a:moveTo>
                <a:lnTo>
                  <a:pt x="12192000" y="0"/>
                </a:lnTo>
                <a:lnTo>
                  <a:pt x="12192000" y="3227900"/>
                </a:lnTo>
                <a:lnTo>
                  <a:pt x="0" y="3227900"/>
                </a:lnTo>
                <a:close/>
              </a:path>
            </a:pathLst>
          </a:custGeom>
        </p:spPr>
      </p:pic>
      <p:grpSp>
        <p:nvGrpSpPr>
          <p:cNvPr id="145" name="Group 144">
            <a:extLst>
              <a:ext uri="{FF2B5EF4-FFF2-40B4-BE49-F238E27FC236}">
                <a16:creationId xmlns:a16="http://schemas.microsoft.com/office/drawing/2014/main" id="{30493E29-1143-4080-A31C-64E36832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0863" y="398538"/>
            <a:ext cx="631474" cy="667800"/>
            <a:chOff x="2994153" y="1378666"/>
            <a:chExt cx="631474" cy="667800"/>
          </a:xfrm>
        </p:grpSpPr>
        <p:sp>
          <p:nvSpPr>
            <p:cNvPr id="146" name="Freeform: Shape 145">
              <a:extLst>
                <a:ext uri="{FF2B5EF4-FFF2-40B4-BE49-F238E27FC236}">
                  <a16:creationId xmlns:a16="http://schemas.microsoft.com/office/drawing/2014/main" id="{54F335CB-D905-4ACD-9B94-4BFC5E45C8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Oval 146">
              <a:extLst>
                <a:ext uri="{FF2B5EF4-FFF2-40B4-BE49-F238E27FC236}">
                  <a16:creationId xmlns:a16="http://schemas.microsoft.com/office/drawing/2014/main" id="{E30707A2-C7E1-4028-BD83-12C7212FF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9" name="Oval 148">
            <a:extLst>
              <a:ext uri="{FF2B5EF4-FFF2-40B4-BE49-F238E27FC236}">
                <a16:creationId xmlns:a16="http://schemas.microsoft.com/office/drawing/2014/main" id="{D7AA753E-FFC2-4B5B-A791-BEC97605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4803113" y="4326450"/>
            <a:ext cx="6838026" cy="1982275"/>
          </a:xfrm>
        </p:spPr>
        <p:txBody>
          <a:bodyPr vert="horz" wrap="square" lIns="0" tIns="0" rIns="0" bIns="0" rtlCol="0" anchor="t">
            <a:normAutofit/>
          </a:bodyPr>
          <a:lstStyle/>
          <a:p>
            <a:pPr marL="0" algn="l" rtl="0">
              <a:lnSpc>
                <a:spcPct val="100000"/>
              </a:lnSpc>
              <a:buFont typeface="Arial" panose="020B0604020202020204" pitchFamily="34" charset="0"/>
              <a:buChar char="•"/>
            </a:pPr>
            <a:r>
              <a:rPr lang="en-US" sz="1800" dirty="0" err="1"/>
              <a:t>Gui</a:t>
            </a:r>
            <a:r>
              <a:rPr lang="en-US" sz="1800" dirty="0"/>
              <a:t> </a:t>
            </a:r>
          </a:p>
          <a:p>
            <a:pPr algn="l" rtl="0">
              <a:lnSpc>
                <a:spcPct val="100000"/>
              </a:lnSpc>
              <a:buFont typeface="Arial" panose="020B0604020202020204" pitchFamily="34" charset="0"/>
              <a:buChar char="•"/>
            </a:pPr>
            <a:r>
              <a:rPr lang="en-US" sz="1800" dirty="0"/>
              <a:t>Minimax</a:t>
            </a:r>
          </a:p>
          <a:p>
            <a:pPr algn="l" rtl="0">
              <a:lnSpc>
                <a:spcPct val="100000"/>
              </a:lnSpc>
              <a:buFont typeface="Arial" panose="020B0604020202020204" pitchFamily="34" charset="0"/>
              <a:buChar char="•"/>
            </a:pPr>
            <a:r>
              <a:rPr lang="en-US" sz="1800" dirty="0"/>
              <a:t>main functions in code</a:t>
            </a:r>
          </a:p>
          <a:p>
            <a:pPr algn="l" rtl="0">
              <a:lnSpc>
                <a:spcPct val="100000"/>
              </a:lnSpc>
              <a:buFont typeface="Arial" panose="020B0604020202020204" pitchFamily="34" charset="0"/>
              <a:buChar char="•"/>
            </a:pPr>
            <a:r>
              <a:rPr lang="en-US" sz="1800" dirty="0"/>
              <a:t>Flowchart (1 &amp; 2)</a:t>
            </a:r>
          </a:p>
          <a:p>
            <a:pPr algn="l" rtl="0">
              <a:lnSpc>
                <a:spcPct val="100000"/>
              </a:lnSpc>
              <a:buFont typeface="Arial" panose="020B0604020202020204" pitchFamily="34" charset="0"/>
              <a:buChar char="•"/>
            </a:pPr>
            <a:endParaRPr lang="en-US" sz="1200" dirty="0"/>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81" name="Freeform: Shape 8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Freeform: Shape 8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86" name="Rectangle 8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201615" y="94758"/>
            <a:ext cx="3752500" cy="1021405"/>
          </a:xfrm>
        </p:spPr>
        <p:txBody>
          <a:bodyPr vert="horz" wrap="square" lIns="0" tIns="0" rIns="0" bIns="0" rtlCol="0" anchor="b" anchorCtr="0">
            <a:normAutofit/>
          </a:bodyPr>
          <a:lstStyle/>
          <a:p>
            <a:pPr marL="857250" indent="-857250" rtl="0">
              <a:lnSpc>
                <a:spcPct val="100000"/>
              </a:lnSpc>
              <a:buFont typeface="Wingdings" panose="05000000000000000000" pitchFamily="2" charset="2"/>
              <a:buChar char="Ø"/>
            </a:pPr>
            <a:r>
              <a:rPr lang="en-US" sz="4800" kern="1200" dirty="0">
                <a:solidFill>
                  <a:schemeClr val="tx1"/>
                </a:solidFill>
                <a:latin typeface="+mj-lt"/>
                <a:ea typeface="+mj-ea"/>
                <a:cs typeface="+mj-cs"/>
              </a:rPr>
              <a:t>    </a:t>
            </a:r>
            <a:r>
              <a:rPr lang="en-US" sz="5400" kern="1200" dirty="0">
                <a:solidFill>
                  <a:schemeClr val="tx1"/>
                </a:solidFill>
                <a:latin typeface="+mj-lt"/>
                <a:ea typeface="+mj-ea"/>
                <a:cs typeface="+mj-cs"/>
              </a:rPr>
              <a:t>Gui</a:t>
            </a:r>
            <a:r>
              <a:rPr lang="en-US" sz="4800" kern="1200" dirty="0">
                <a:solidFill>
                  <a:schemeClr val="tx1"/>
                </a:solidFill>
                <a:latin typeface="+mj-lt"/>
                <a:ea typeface="+mj-ea"/>
                <a:cs typeface="+mj-cs"/>
              </a:rPr>
              <a:t> </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201615" y="996953"/>
            <a:ext cx="5382062" cy="5690217"/>
          </a:xfrm>
        </p:spPr>
        <p:txBody>
          <a:bodyPr vert="horz" wrap="square" lIns="0" tIns="0" rIns="0" bIns="0" rtlCol="0" anchor="t">
            <a:normAutofit fontScale="40000" lnSpcReduction="20000"/>
          </a:bodyPr>
          <a:lstStyle/>
          <a:p>
            <a:pPr marL="0" indent="0" algn="ctr" rtl="0">
              <a:lnSpc>
                <a:spcPct val="100000"/>
              </a:lnSpc>
              <a:spcBef>
                <a:spcPts val="600"/>
              </a:spcBef>
            </a:pPr>
            <a:r>
              <a:rPr lang="en-US" sz="5000" b="1" dirty="0"/>
              <a:t>In short </a:t>
            </a:r>
          </a:p>
          <a:p>
            <a:pPr marL="0" indent="0" algn="l" rtl="0">
              <a:lnSpc>
                <a:spcPct val="100000"/>
              </a:lnSpc>
              <a:spcBef>
                <a:spcPts val="600"/>
              </a:spcBef>
            </a:pPr>
            <a:r>
              <a:rPr lang="en-US" sz="3400" dirty="0">
                <a:solidFill>
                  <a:srgbClr val="FFFFFF"/>
                </a:solidFill>
                <a:latin typeface="+mj-lt"/>
              </a:rPr>
              <a:t>1-Designing the visual composition and temporal behavior of   a GUI is an important part of software application  programming in the area of human–computer interaction</a:t>
            </a:r>
          </a:p>
          <a:p>
            <a:pPr marL="0" indent="0" algn="l" rtl="0">
              <a:lnSpc>
                <a:spcPct val="100000"/>
              </a:lnSpc>
              <a:spcBef>
                <a:spcPts val="600"/>
              </a:spcBef>
            </a:pPr>
            <a:r>
              <a:rPr lang="en-US" sz="3400" dirty="0">
                <a:solidFill>
                  <a:srgbClr val="FFFFFF"/>
                </a:solidFill>
                <a:latin typeface="+mj-lt"/>
              </a:rPr>
              <a:t> 2-Methods of user-centered design are used to ensure that the visual language introduced in the design is well-tailored to the tasks</a:t>
            </a:r>
          </a:p>
          <a:p>
            <a:pPr marL="0" indent="0" algn="l" rtl="0">
              <a:lnSpc>
                <a:spcPct val="100000"/>
              </a:lnSpc>
              <a:spcBef>
                <a:spcPts val="600"/>
              </a:spcBef>
            </a:pPr>
            <a:r>
              <a:rPr lang="en-US" sz="3400" dirty="0">
                <a:solidFill>
                  <a:srgbClr val="FFFFFF"/>
                </a:solidFill>
                <a:latin typeface="+mj-lt"/>
              </a:rPr>
              <a:t>3-</a:t>
            </a:r>
            <a:r>
              <a:rPr lang="en-GB" sz="3400" dirty="0">
                <a:solidFill>
                  <a:srgbClr val="FFFFFF"/>
                </a:solidFill>
                <a:latin typeface="+mj-lt"/>
              </a:rPr>
              <a:t>The term GUI tends not to be applied to other lower-display resolution types of interfaces, such as video games (where HUD (head-up display)[9] is preferred), or not including flat screens like volumetric displays[10] because the term is restricted to the scope of 2D display screens able to describe generic information</a:t>
            </a:r>
          </a:p>
          <a:p>
            <a:pPr marL="0" indent="0" algn="l" rtl="0">
              <a:lnSpc>
                <a:spcPct val="100000"/>
              </a:lnSpc>
              <a:spcBef>
                <a:spcPts val="600"/>
              </a:spcBef>
            </a:pPr>
            <a:r>
              <a:rPr lang="en-GB" sz="3400" dirty="0">
                <a:solidFill>
                  <a:srgbClr val="FFFFFF"/>
                </a:solidFill>
                <a:latin typeface="+mj-lt"/>
              </a:rPr>
              <a:t>4- </a:t>
            </a:r>
            <a:r>
              <a:rPr lang="en-US" sz="3400" dirty="0">
                <a:solidFill>
                  <a:srgbClr val="FFFFFF"/>
                </a:solidFill>
                <a:latin typeface="+mj-lt"/>
              </a:rPr>
              <a:t>In this game it was used so that each player can play clearly and clarify the Empty Square and which of the players won and which of them lost </a:t>
            </a:r>
            <a:endParaRPr lang="en-US" sz="2600" dirty="0">
              <a:solidFill>
                <a:srgbClr val="FFFFFF"/>
              </a:solidFill>
              <a:latin typeface="+mj-lt"/>
            </a:endParaRPr>
          </a:p>
          <a:p>
            <a:pPr marL="0" indent="0" algn="l" rtl="0">
              <a:lnSpc>
                <a:spcPct val="100000"/>
              </a:lnSpc>
              <a:spcBef>
                <a:spcPts val="600"/>
              </a:spcBef>
            </a:pPr>
            <a:r>
              <a:rPr lang="en-US" sz="4500" dirty="0">
                <a:solidFill>
                  <a:srgbClr val="FFFFFF"/>
                </a:solidFill>
                <a:latin typeface="+mj-lt"/>
              </a:rPr>
              <a:t>Examples </a:t>
            </a:r>
          </a:p>
          <a:p>
            <a:pPr marL="0" indent="0" algn="l" rtl="0">
              <a:lnSpc>
                <a:spcPct val="100000"/>
              </a:lnSpc>
              <a:spcBef>
                <a:spcPts val="600"/>
              </a:spcBef>
            </a:pPr>
            <a:r>
              <a:rPr lang="en-US" sz="4500" dirty="0">
                <a:solidFill>
                  <a:srgbClr val="FFFFFF"/>
                </a:solidFill>
                <a:latin typeface="+mj-lt"/>
              </a:rPr>
              <a:t>    1-Atm &amp;Point of sale</a:t>
            </a:r>
          </a:p>
          <a:p>
            <a:pPr marL="0" indent="0" algn="l" rtl="0">
              <a:lnSpc>
                <a:spcPct val="100000"/>
              </a:lnSpc>
              <a:spcBef>
                <a:spcPts val="600"/>
              </a:spcBef>
            </a:pPr>
            <a:r>
              <a:rPr lang="en-US" sz="4500" dirty="0">
                <a:solidFill>
                  <a:srgbClr val="FFFFFF"/>
                </a:solidFill>
                <a:latin typeface="+mj-lt"/>
              </a:rPr>
              <a:t>    2-Screen (windows , android)</a:t>
            </a:r>
          </a:p>
          <a:p>
            <a:pPr marL="0" indent="0" algn="l" rtl="0">
              <a:lnSpc>
                <a:spcPct val="100000"/>
              </a:lnSpc>
              <a:spcBef>
                <a:spcPts val="600"/>
              </a:spcBef>
            </a:pPr>
            <a:r>
              <a:rPr lang="en-US" sz="4500" dirty="0">
                <a:solidFill>
                  <a:srgbClr val="FFFFFF"/>
                </a:solidFill>
                <a:latin typeface="+mj-lt"/>
              </a:rPr>
              <a:t>    3-Games example tic tac toe </a:t>
            </a:r>
          </a:p>
          <a:p>
            <a:pPr marL="0" indent="0" algn="l" rtl="0">
              <a:lnSpc>
                <a:spcPct val="100000"/>
              </a:lnSpc>
              <a:spcBef>
                <a:spcPts val="600"/>
              </a:spcBef>
            </a:pPr>
            <a:r>
              <a:rPr lang="en-US" sz="4500" dirty="0">
                <a:solidFill>
                  <a:srgbClr val="FFFFFF"/>
                </a:solidFill>
                <a:latin typeface="+mj-lt"/>
              </a:rPr>
              <a:t>    4-navigation systems in cars</a:t>
            </a:r>
          </a:p>
          <a:p>
            <a:pPr marL="0" algn="l" rtl="0">
              <a:lnSpc>
                <a:spcPct val="100000"/>
              </a:lnSpc>
              <a:spcBef>
                <a:spcPts val="600"/>
              </a:spcBef>
              <a:buFont typeface="Arial" panose="020B0604020202020204" pitchFamily="34" charset="0"/>
              <a:buChar char="•"/>
            </a:pPr>
            <a:endParaRPr lang="en-US" sz="1000" dirty="0"/>
          </a:p>
          <a:p>
            <a:pPr marL="0" algn="l" rtl="0">
              <a:lnSpc>
                <a:spcPct val="100000"/>
              </a:lnSpc>
              <a:buFont typeface="Arial" panose="020B0604020202020204" pitchFamily="34" charset="0"/>
              <a:buChar char="•"/>
            </a:pPr>
            <a:endParaRPr lang="en-US" sz="1000" dirty="0"/>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srcRect l="21562" r="23229" b="-2"/>
          <a:stretch/>
        </p:blipFill>
        <p:spPr>
          <a:xfrm>
            <a:off x="5913054" y="448417"/>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88" name="Group 87">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89" name="Freeform: Shape 88">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2" name="Oval 91">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22" name="Rectangle 21">
            <a:extLst>
              <a:ext uri="{FF2B5EF4-FFF2-40B4-BE49-F238E27FC236}">
                <a16:creationId xmlns:a16="http://schemas.microsoft.com/office/drawing/2014/main" id="{11ECDDC0-FE03-FE77-0F08-ED934791478E}"/>
              </a:ext>
            </a:extLst>
          </p:cNvPr>
          <p:cNvSpPr/>
          <p:nvPr/>
        </p:nvSpPr>
        <p:spPr>
          <a:xfrm>
            <a:off x="1347106" y="239921"/>
            <a:ext cx="1670381" cy="923330"/>
          </a:xfrm>
          <a:prstGeom prst="rect">
            <a:avLst/>
          </a:prstGeom>
          <a:noFill/>
        </p:spPr>
        <p:txBody>
          <a:bodyPr wrap="square" lIns="91440" tIns="45720" rIns="91440" bIns="45720">
            <a:spAutoFit/>
          </a:bodyPr>
          <a:lstStyle/>
          <a:p>
            <a:pPr algn="ctr"/>
            <a:r>
              <a:rPr lang="en-US" sz="5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a typeface="+mj-ea"/>
                <a:cs typeface="+mj-cs"/>
              </a:rPr>
              <a:t>Gui</a:t>
            </a:r>
            <a:endParaRPr lang="ar-EG"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CE88-8494-ED03-5D91-9D80E0A2B9CA}"/>
              </a:ext>
            </a:extLst>
          </p:cNvPr>
          <p:cNvSpPr>
            <a:spLocks noGrp="1"/>
          </p:cNvSpPr>
          <p:nvPr>
            <p:ph type="ctrTitle"/>
          </p:nvPr>
        </p:nvSpPr>
        <p:spPr>
          <a:xfrm>
            <a:off x="329310" y="151457"/>
            <a:ext cx="11400615" cy="3426478"/>
          </a:xfrm>
        </p:spPr>
        <p:txBody>
          <a:bodyPr anchor="t"/>
          <a:lstStyle/>
          <a:p>
            <a:pPr>
              <a:spcBef>
                <a:spcPts val="600"/>
              </a:spcBef>
            </a:pPr>
            <a:r>
              <a:rPr lang="en-US" dirty="0"/>
              <a:t>Main functions</a:t>
            </a:r>
            <a:br>
              <a:rPr lang="en-GB" dirty="0"/>
            </a:br>
            <a:br>
              <a:rPr lang="en-GB" dirty="0"/>
            </a:br>
            <a:br>
              <a:rPr lang="en-GB" dirty="0"/>
            </a:br>
            <a:br>
              <a:rPr lang="en-GB" dirty="0"/>
            </a:br>
            <a:r>
              <a:rPr lang="en-GB" dirty="0"/>
              <a:t> </a:t>
            </a:r>
            <a:r>
              <a:rPr lang="en-GB" sz="2000" dirty="0"/>
              <a:t>function( show_ lines (self))</a:t>
            </a:r>
            <a:r>
              <a:rPr lang="en-US" sz="2000" dirty="0"/>
              <a:t> Responsible for draw rows and columns</a:t>
            </a:r>
            <a:endParaRPr lang="ar-EG" sz="2000" dirty="0"/>
          </a:p>
        </p:txBody>
      </p:sp>
      <p:sp>
        <p:nvSpPr>
          <p:cNvPr id="3" name="Subtitle 2">
            <a:extLst>
              <a:ext uri="{FF2B5EF4-FFF2-40B4-BE49-F238E27FC236}">
                <a16:creationId xmlns:a16="http://schemas.microsoft.com/office/drawing/2014/main" id="{B69099B2-787C-8EFC-870F-A3603A8F9E1E}"/>
              </a:ext>
            </a:extLst>
          </p:cNvPr>
          <p:cNvSpPr>
            <a:spLocks noGrp="1"/>
          </p:cNvSpPr>
          <p:nvPr>
            <p:ph type="subTitle" idx="1"/>
          </p:nvPr>
        </p:nvSpPr>
        <p:spPr>
          <a:xfrm>
            <a:off x="550863" y="5306710"/>
            <a:ext cx="5766810" cy="1049702"/>
          </a:xfrm>
        </p:spPr>
        <p:txBody>
          <a:bodyPr/>
          <a:lstStyle/>
          <a:p>
            <a:pPr algn="l"/>
            <a:r>
              <a:rPr lang="en-US" dirty="0">
                <a:latin typeface="+mj-lt"/>
              </a:rPr>
              <a:t> </a:t>
            </a:r>
            <a:r>
              <a:rPr lang="en-US" sz="2000" dirty="0">
                <a:solidFill>
                  <a:srgbClr val="EAEAEA"/>
                </a:solidFill>
                <a:latin typeface="+mj-lt"/>
              </a:rPr>
              <a:t>this code Responsible for show a </a:t>
            </a:r>
            <a:r>
              <a:rPr lang="en-US" sz="2000" dirty="0" err="1">
                <a:solidFill>
                  <a:srgbClr val="EAEAEA"/>
                </a:solidFill>
                <a:latin typeface="+mj-lt"/>
              </a:rPr>
              <a:t>gui</a:t>
            </a:r>
            <a:r>
              <a:rPr lang="en-US" sz="2000" dirty="0">
                <a:solidFill>
                  <a:srgbClr val="EAEAEA"/>
                </a:solidFill>
                <a:latin typeface="+mj-lt"/>
              </a:rPr>
              <a:t> screen in windows screen , show name (tic tac toe) and color</a:t>
            </a:r>
            <a:endParaRPr lang="ar-EG" sz="2000" dirty="0">
              <a:solidFill>
                <a:srgbClr val="EAEAEA"/>
              </a:solidFill>
              <a:latin typeface="+mj-lt"/>
            </a:endParaRPr>
          </a:p>
        </p:txBody>
      </p:sp>
      <p:pic>
        <p:nvPicPr>
          <p:cNvPr id="10" name="Picture Placeholder 9">
            <a:extLst>
              <a:ext uri="{FF2B5EF4-FFF2-40B4-BE49-F238E27FC236}">
                <a16:creationId xmlns:a16="http://schemas.microsoft.com/office/drawing/2014/main" id="{B5F1A03B-0855-7CF0-9FE2-4F40394AB518}"/>
              </a:ext>
            </a:extLst>
          </p:cNvPr>
          <p:cNvPicPr>
            <a:picLocks noGrp="1" noChangeAspect="1"/>
          </p:cNvPicPr>
          <p:nvPr>
            <p:ph type="pic" sz="quarter" idx="15"/>
          </p:nvPr>
        </p:nvPicPr>
        <p:blipFill rotWithShape="1">
          <a:blip r:embed="rId2"/>
          <a:srcRect t="-172" b="-2122"/>
          <a:stretch/>
        </p:blipFill>
        <p:spPr>
          <a:xfrm>
            <a:off x="329310" y="915930"/>
            <a:ext cx="10482915" cy="1897531"/>
          </a:xfrm>
        </p:spPr>
      </p:pic>
      <p:pic>
        <p:nvPicPr>
          <p:cNvPr id="12" name="Picture Placeholder 11">
            <a:extLst>
              <a:ext uri="{FF2B5EF4-FFF2-40B4-BE49-F238E27FC236}">
                <a16:creationId xmlns:a16="http://schemas.microsoft.com/office/drawing/2014/main" id="{F940B7EC-6EF1-8E1D-C0B4-6BD09AA8E720}"/>
              </a:ext>
            </a:extLst>
          </p:cNvPr>
          <p:cNvPicPr>
            <a:picLocks noGrp="1" noChangeAspect="1"/>
          </p:cNvPicPr>
          <p:nvPr>
            <p:ph type="pic" sz="quarter" idx="16"/>
          </p:nvPr>
        </p:nvPicPr>
        <p:blipFill rotWithShape="1">
          <a:blip r:embed="rId3"/>
          <a:srcRect l="1" t="-1887" r="51249" b="1887"/>
          <a:stretch/>
        </p:blipFill>
        <p:spPr>
          <a:xfrm>
            <a:off x="550863" y="3728735"/>
            <a:ext cx="5766810" cy="1577975"/>
          </a:xfrm>
        </p:spPr>
      </p:pic>
      <p:sp>
        <p:nvSpPr>
          <p:cNvPr id="8" name="Slide Number Placeholder 7">
            <a:extLst>
              <a:ext uri="{FF2B5EF4-FFF2-40B4-BE49-F238E27FC236}">
                <a16:creationId xmlns:a16="http://schemas.microsoft.com/office/drawing/2014/main" id="{9E8F4B58-1171-8919-8905-78507801B8CF}"/>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13" name="Rectangle 12">
            <a:extLst>
              <a:ext uri="{FF2B5EF4-FFF2-40B4-BE49-F238E27FC236}">
                <a16:creationId xmlns:a16="http://schemas.microsoft.com/office/drawing/2014/main" id="{233F2B4D-AD43-EA20-601C-5A095F0E8D0F}"/>
              </a:ext>
            </a:extLst>
          </p:cNvPr>
          <p:cNvSpPr/>
          <p:nvPr/>
        </p:nvSpPr>
        <p:spPr>
          <a:xfrm>
            <a:off x="115410" y="9533"/>
            <a:ext cx="4376692" cy="830997"/>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Main functions</a:t>
            </a:r>
            <a:endParaRPr lang="ar-EG"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ndParaRPr>
          </a:p>
        </p:txBody>
      </p:sp>
    </p:spTree>
    <p:extLst>
      <p:ext uri="{BB962C8B-B14F-4D97-AF65-F5344CB8AC3E}">
        <p14:creationId xmlns:p14="http://schemas.microsoft.com/office/powerpoint/2010/main" val="406236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F1D9B94-EADE-7B31-7B73-C8840273C084}"/>
              </a:ext>
            </a:extLst>
          </p:cNvPr>
          <p:cNvPicPr>
            <a:picLocks noGrp="1" noChangeAspect="1"/>
          </p:cNvPicPr>
          <p:nvPr>
            <p:ph type="pic" sz="quarter" idx="13"/>
          </p:nvPr>
        </p:nvPicPr>
        <p:blipFill rotWithShape="1">
          <a:blip r:embed="rId2"/>
          <a:srcRect l="1860" t="1" r="22346" b="14"/>
          <a:stretch/>
        </p:blipFill>
        <p:spPr>
          <a:xfrm>
            <a:off x="263371" y="221942"/>
            <a:ext cx="11665258" cy="3728622"/>
          </a:xfrm>
        </p:spPr>
      </p:pic>
      <p:sp>
        <p:nvSpPr>
          <p:cNvPr id="4" name="Text Placeholder 3">
            <a:extLst>
              <a:ext uri="{FF2B5EF4-FFF2-40B4-BE49-F238E27FC236}">
                <a16:creationId xmlns:a16="http://schemas.microsoft.com/office/drawing/2014/main" id="{603A0116-A530-E055-E83E-55F0AAB3BE0A}"/>
              </a:ext>
            </a:extLst>
          </p:cNvPr>
          <p:cNvSpPr>
            <a:spLocks noGrp="1"/>
          </p:cNvSpPr>
          <p:nvPr>
            <p:ph type="body" sz="quarter" idx="14"/>
          </p:nvPr>
        </p:nvSpPr>
        <p:spPr>
          <a:xfrm>
            <a:off x="461639" y="4172505"/>
            <a:ext cx="11178466" cy="1847249"/>
          </a:xfrm>
        </p:spPr>
        <p:txBody>
          <a:bodyPr/>
          <a:lstStyle/>
          <a:p>
            <a:pPr algn="l"/>
            <a:r>
              <a:rPr lang="ar-EG" dirty="0"/>
              <a:t> </a:t>
            </a:r>
            <a:r>
              <a:rPr lang="en-US" dirty="0"/>
              <a:t>Function( draw_ fig (self , row, col)  take two parameter and responsible for first player(who take first step) play by(x), DESC responsible for make right line ,ASSC responsible for  make left line.</a:t>
            </a:r>
          </a:p>
          <a:p>
            <a:pPr algn="l"/>
            <a:r>
              <a:rPr lang="ar-EG" dirty="0"/>
              <a:t>   </a:t>
            </a:r>
            <a:r>
              <a:rPr lang="en-GB" dirty="0"/>
              <a:t>second player play by (o).</a:t>
            </a:r>
            <a:r>
              <a:rPr lang="ar-EG" dirty="0"/>
              <a:t>   </a:t>
            </a:r>
            <a:r>
              <a:rPr lang="en-US" dirty="0"/>
              <a:t> Self. player ==1 responsible for</a:t>
            </a:r>
          </a:p>
        </p:txBody>
      </p:sp>
    </p:spTree>
    <p:extLst>
      <p:ext uri="{BB962C8B-B14F-4D97-AF65-F5344CB8AC3E}">
        <p14:creationId xmlns:p14="http://schemas.microsoft.com/office/powerpoint/2010/main" val="121932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40468" y="282101"/>
            <a:ext cx="5389123" cy="5885235"/>
          </a:xfrm>
        </p:spPr>
        <p:txBody>
          <a:bodyPr/>
          <a:lstStyle/>
          <a:p>
            <a:pPr rtl="0">
              <a:lnSpc>
                <a:spcPct val="100000"/>
              </a:lnSpc>
            </a:pPr>
            <a:r>
              <a:rPr lang="en-US" dirty="0"/>
              <a:t>Minimax </a:t>
            </a:r>
            <a:br>
              <a:rPr lang="en-US" dirty="0"/>
            </a:br>
            <a:r>
              <a:rPr lang="en-GB" sz="1400" dirty="0"/>
              <a:t>In decision-making and game theory, the mini-max algorithm is a recursive or backtracking method. It suggests the best move for the player, provided that the opponent is likewise playing well.</a:t>
            </a:r>
            <a:br>
              <a:rPr lang="en-GB" sz="1400" dirty="0"/>
            </a:br>
            <a:br>
              <a:rPr lang="en-GB" sz="1400" dirty="0"/>
            </a:br>
            <a:r>
              <a:rPr lang="en-GB" sz="1400" dirty="0"/>
              <a:t>•In AI, the Min-Max algorithm is mostly employed for game play. Chess, checkers, tic-tac- toe, go, and other two-player games are examples. This Algorithm calculates the current state's minimax choice.</a:t>
            </a:r>
            <a:r>
              <a:rPr lang="en-US" sz="1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br>
              <a:rPr lang="en-GB" sz="1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br>
              <a:rPr lang="en-GB" sz="1400" dirty="0"/>
            </a:br>
            <a:r>
              <a:rPr lang="en-GB" sz="1400" dirty="0"/>
              <a:t>•The game is played by two players, one named MAX and the other named MIN, in this algorithm.</a:t>
            </a:r>
            <a:br>
              <a:rPr lang="en-GB" sz="1400" dirty="0"/>
            </a:br>
            <a:r>
              <a:rPr lang="en-GB" sz="1400" dirty="0"/>
              <a:t>•Both players FIGHT it, since the opponent player receives the smallest benefit while they receive the greatest profit.</a:t>
            </a:r>
            <a:br>
              <a:rPr lang="en-GB" sz="1400" dirty="0"/>
            </a:br>
            <a:r>
              <a:rPr lang="en-GB" sz="1400" dirty="0"/>
              <a:t>•Both players in the game are adversaries, with MAX selecting the maximum value and MIN selecting the minimum value.</a:t>
            </a:r>
            <a:br>
              <a:rPr lang="en-GB" sz="1400" dirty="0"/>
            </a:br>
            <a:r>
              <a:rPr lang="en-GB" sz="1400" dirty="0"/>
              <a:t>•For the exploration of the entire game tree, the minimax method uses a depth-first search strategy.</a:t>
            </a:r>
            <a:br>
              <a:rPr lang="en-GB" sz="1400" dirty="0"/>
            </a:br>
            <a:br>
              <a:rPr lang="en-GB" sz="1400" dirty="0"/>
            </a:br>
            <a:r>
              <a:rPr lang="en-GB" sz="1400" dirty="0"/>
              <a:t>•For the exploration of the entire game tree, the minimax method uses a depth-first search strategy.</a:t>
            </a:r>
            <a:br>
              <a:rPr lang="en-GB" sz="1400" dirty="0"/>
            </a:br>
            <a:r>
              <a:rPr lang="en-GB" sz="1400" dirty="0"/>
              <a:t>•The minimax algorithm descends all the way to the tree's terminal node, then recursively backtracks the tree.</a:t>
            </a:r>
            <a:br>
              <a:rPr lang="en-GB" dirty="0"/>
            </a:b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8" name="Content Placeholder 7">
            <a:extLst>
              <a:ext uri="{FF2B5EF4-FFF2-40B4-BE49-F238E27FC236}">
                <a16:creationId xmlns:a16="http://schemas.microsoft.com/office/drawing/2014/main" id="{C948C306-6F7D-BBAA-8F48-6F8BDA794497}"/>
              </a:ext>
            </a:extLst>
          </p:cNvPr>
          <p:cNvPicPr>
            <a:picLocks noGrp="1" noChangeAspect="1"/>
          </p:cNvPicPr>
          <p:nvPr>
            <p:ph idx="1"/>
          </p:nvPr>
        </p:nvPicPr>
        <p:blipFill>
          <a:blip r:embed="rId2"/>
          <a:stretch>
            <a:fillRect/>
          </a:stretch>
        </p:blipFill>
        <p:spPr>
          <a:xfrm>
            <a:off x="6096000" y="437744"/>
            <a:ext cx="5755532" cy="5583677"/>
          </a:xfrm>
        </p:spPr>
      </p:pic>
      <p:sp>
        <p:nvSpPr>
          <p:cNvPr id="10" name="Rectangle 9">
            <a:extLst>
              <a:ext uri="{FF2B5EF4-FFF2-40B4-BE49-F238E27FC236}">
                <a16:creationId xmlns:a16="http://schemas.microsoft.com/office/drawing/2014/main" id="{D4A5F8BC-C4D0-2ECB-729B-8FC2990EE430}"/>
              </a:ext>
            </a:extLst>
          </p:cNvPr>
          <p:cNvSpPr/>
          <p:nvPr/>
        </p:nvSpPr>
        <p:spPr>
          <a:xfrm>
            <a:off x="-381739" y="213021"/>
            <a:ext cx="3844031" cy="830997"/>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cs typeface="+mj-cs"/>
              </a:rPr>
              <a:t>Minimax</a:t>
            </a:r>
            <a:endParaRPr lang="ar-EG"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cs typeface="+mj-cs"/>
            </a:endParaRPr>
          </a:p>
        </p:txBody>
      </p:sp>
    </p:spTree>
    <p:extLst>
      <p:ext uri="{BB962C8B-B14F-4D97-AF65-F5344CB8AC3E}">
        <p14:creationId xmlns:p14="http://schemas.microsoft.com/office/powerpoint/2010/main" val="374028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1DAE-79DE-3144-CFFB-6E91D07AA6F1}"/>
              </a:ext>
            </a:extLst>
          </p:cNvPr>
          <p:cNvSpPr>
            <a:spLocks noGrp="1"/>
          </p:cNvSpPr>
          <p:nvPr>
            <p:ph type="title"/>
          </p:nvPr>
        </p:nvSpPr>
        <p:spPr>
          <a:xfrm>
            <a:off x="550862" y="549275"/>
            <a:ext cx="11097551" cy="897503"/>
          </a:xfrm>
        </p:spPr>
        <p:txBody>
          <a:bodyPr/>
          <a:lstStyle/>
          <a:p>
            <a:r>
              <a:rPr lang="en-US" dirty="0"/>
              <a:t>Minimax algorithm in code</a:t>
            </a:r>
            <a:endParaRPr lang="ar-EG" dirty="0"/>
          </a:p>
        </p:txBody>
      </p:sp>
      <p:pic>
        <p:nvPicPr>
          <p:cNvPr id="13" name="Content Placeholder 12" descr="Text&#10;&#10;Description automatically generated">
            <a:extLst>
              <a:ext uri="{FF2B5EF4-FFF2-40B4-BE49-F238E27FC236}">
                <a16:creationId xmlns:a16="http://schemas.microsoft.com/office/drawing/2014/main" id="{E5A6A57C-5200-7B27-8BF4-7CA279A7C536}"/>
              </a:ext>
            </a:extLst>
          </p:cNvPr>
          <p:cNvPicPr>
            <a:picLocks noGrp="1" noChangeAspect="1"/>
          </p:cNvPicPr>
          <p:nvPr>
            <p:ph sz="half" idx="2"/>
          </p:nvPr>
        </p:nvPicPr>
        <p:blipFill rotWithShape="1">
          <a:blip r:embed="rId2"/>
          <a:srcRect l="-320" t="212" r="52276" b="-212"/>
          <a:stretch/>
        </p:blipFill>
        <p:spPr>
          <a:xfrm>
            <a:off x="1953087" y="1380272"/>
            <a:ext cx="8069801" cy="5126940"/>
          </a:xfrm>
        </p:spPr>
      </p:pic>
      <p:sp>
        <p:nvSpPr>
          <p:cNvPr id="11" name="Slide Number Placeholder 10">
            <a:extLst>
              <a:ext uri="{FF2B5EF4-FFF2-40B4-BE49-F238E27FC236}">
                <a16:creationId xmlns:a16="http://schemas.microsoft.com/office/drawing/2014/main" id="{31ADE25E-79B2-66D1-B674-B8DC2CEE9F0B}"/>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18" name="Rectangle 17">
            <a:extLst>
              <a:ext uri="{FF2B5EF4-FFF2-40B4-BE49-F238E27FC236}">
                <a16:creationId xmlns:a16="http://schemas.microsoft.com/office/drawing/2014/main" id="{7CF3FE49-7CA3-F005-0FD0-2D29A2964FCE}"/>
              </a:ext>
            </a:extLst>
          </p:cNvPr>
          <p:cNvSpPr/>
          <p:nvPr/>
        </p:nvSpPr>
        <p:spPr>
          <a:xfrm>
            <a:off x="435833" y="404551"/>
            <a:ext cx="7449668" cy="830997"/>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Minimax algorithm in code</a:t>
            </a:r>
            <a:endParaRPr lang="ar-EG"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ndParaRPr>
          </a:p>
        </p:txBody>
      </p:sp>
    </p:spTree>
    <p:extLst>
      <p:ext uri="{BB962C8B-B14F-4D97-AF65-F5344CB8AC3E}">
        <p14:creationId xmlns:p14="http://schemas.microsoft.com/office/powerpoint/2010/main" val="160705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31133" y="342037"/>
            <a:ext cx="3565524" cy="3836294"/>
          </a:xfrm>
        </p:spPr>
        <p:txBody>
          <a:bodyPr vert="horz" wrap="square" lIns="0" tIns="0" rIns="0" bIns="0" rtlCol="0" anchor="t" anchorCtr="0">
            <a:normAutofit fontScale="90000"/>
          </a:bodyPr>
          <a:lstStyle/>
          <a:p>
            <a:pPr rtl="0">
              <a:lnSpc>
                <a:spcPct val="100000"/>
              </a:lnSpc>
            </a:pPr>
            <a:r>
              <a:rPr lang="en-US" sz="5300" dirty="0"/>
              <a:t>Flowchart 1</a:t>
            </a:r>
            <a:br>
              <a:rPr lang="en-US" sz="4800" dirty="0"/>
            </a:br>
            <a:r>
              <a:rPr lang="en-GB" sz="2200" dirty="0"/>
              <a:t>(human vs human)</a:t>
            </a:r>
            <a:br>
              <a:rPr lang="en-GB" sz="4900" dirty="0"/>
            </a:br>
            <a:r>
              <a:rPr lang="en-GB" sz="2000" dirty="0"/>
              <a:t>in this case human with human any one will play first, frame change after every step and ask if any one win or not and game goes on in last step if  one win  game end ,if no one win game will repeat</a:t>
            </a:r>
            <a:br>
              <a:rPr lang="en-GB" sz="2000" dirty="0"/>
            </a:br>
            <a:r>
              <a:rPr lang="en-GB" sz="2000" dirty="0"/>
              <a:t>     in this picture we have case if and only if </a:t>
            </a:r>
            <a:r>
              <a:rPr lang="en-GB" sz="2000" dirty="0" err="1"/>
              <a:t>self.player</a:t>
            </a:r>
            <a:r>
              <a:rPr lang="en-GB" sz="2000" dirty="0"/>
              <a:t> =1 , human play with human </a:t>
            </a:r>
            <a:br>
              <a:rPr lang="en-US" sz="2000" dirty="0"/>
            </a:br>
            <a:br>
              <a:rPr lang="en-US" sz="2000" dirty="0"/>
            </a:br>
            <a:endParaRPr lang="en-US" sz="4800" dirty="0"/>
          </a:p>
        </p:txBody>
      </p:sp>
      <p:grpSp>
        <p:nvGrpSpPr>
          <p:cNvPr id="34" name="Group 33">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35"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Oval 38">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Placeholder 5" descr="Diagram&#10;&#10;Description automatically generated">
            <a:extLst>
              <a:ext uri="{FF2B5EF4-FFF2-40B4-BE49-F238E27FC236}">
                <a16:creationId xmlns:a16="http://schemas.microsoft.com/office/drawing/2014/main" id="{401649DA-7BA7-86F7-71C5-B85AAC9E90AB}"/>
              </a:ext>
            </a:extLst>
          </p:cNvPr>
          <p:cNvPicPr>
            <a:picLocks noGrp="1" noChangeAspect="1"/>
          </p:cNvPicPr>
          <p:nvPr>
            <p:ph type="pic" sz="quarter" idx="13"/>
          </p:nvPr>
        </p:nvPicPr>
        <p:blipFill rotWithShape="1">
          <a:blip r:embed="rId2"/>
          <a:srcRect l="-225" r="281"/>
          <a:stretch/>
        </p:blipFill>
        <p:spPr>
          <a:xfrm>
            <a:off x="4832707" y="497150"/>
            <a:ext cx="6968079" cy="5855714"/>
          </a:xfrm>
          <a:custGeom>
            <a:avLst/>
            <a:gdLst/>
            <a:ahLst/>
            <a:cxnLst/>
            <a:rect l="l" t="t" r="r" b="b"/>
            <a:pathLst>
              <a:path w="7090237" h="5759451">
                <a:moveTo>
                  <a:pt x="0" y="0"/>
                </a:moveTo>
                <a:lnTo>
                  <a:pt x="7090237" y="0"/>
                </a:lnTo>
                <a:lnTo>
                  <a:pt x="7090237" y="5759451"/>
                </a:lnTo>
                <a:lnTo>
                  <a:pt x="0" y="5759451"/>
                </a:lnTo>
                <a:close/>
              </a:path>
            </a:pathLst>
          </a:custGeo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9" name="Rectangle 8">
            <a:extLst>
              <a:ext uri="{FF2B5EF4-FFF2-40B4-BE49-F238E27FC236}">
                <a16:creationId xmlns:a16="http://schemas.microsoft.com/office/drawing/2014/main" id="{D1C83ABC-BFD2-4C10-E8BB-CC2B3261CACE}"/>
              </a:ext>
            </a:extLst>
          </p:cNvPr>
          <p:cNvSpPr/>
          <p:nvPr/>
        </p:nvSpPr>
        <p:spPr>
          <a:xfrm>
            <a:off x="391214" y="298685"/>
            <a:ext cx="3000455" cy="830997"/>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Flowchart</a:t>
            </a:r>
          </a:p>
        </p:txBody>
      </p:sp>
      <p:sp>
        <p:nvSpPr>
          <p:cNvPr id="12" name="Arrow: Down 11">
            <a:extLst>
              <a:ext uri="{FF2B5EF4-FFF2-40B4-BE49-F238E27FC236}">
                <a16:creationId xmlns:a16="http://schemas.microsoft.com/office/drawing/2014/main" id="{866CFF3B-87A4-AD8F-41D0-299188DEBDB7}"/>
              </a:ext>
            </a:extLst>
          </p:cNvPr>
          <p:cNvSpPr/>
          <p:nvPr/>
        </p:nvSpPr>
        <p:spPr>
          <a:xfrm>
            <a:off x="592004" y="3052880"/>
            <a:ext cx="173710" cy="2496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1" name="Content Placeholder 10" descr="Text&#10;&#10;Description automatically generated">
            <a:extLst>
              <a:ext uri="{FF2B5EF4-FFF2-40B4-BE49-F238E27FC236}">
                <a16:creationId xmlns:a16="http://schemas.microsoft.com/office/drawing/2014/main" id="{FDCE9E53-2839-F329-E713-37F33F3C23FC}"/>
              </a:ext>
            </a:extLst>
          </p:cNvPr>
          <p:cNvPicPr>
            <a:picLocks noGrp="1" noChangeAspect="1"/>
          </p:cNvPicPr>
          <p:nvPr>
            <p:ph sz="quarter" idx="15"/>
          </p:nvPr>
        </p:nvPicPr>
        <p:blipFill>
          <a:blip r:embed="rId3"/>
          <a:stretch>
            <a:fillRect/>
          </a:stretch>
        </p:blipFill>
        <p:spPr>
          <a:xfrm>
            <a:off x="391214" y="4592094"/>
            <a:ext cx="3890630" cy="1535440"/>
          </a:xfrm>
        </p:spPr>
      </p:pic>
    </p:spTree>
    <p:extLst>
      <p:ext uri="{BB962C8B-B14F-4D97-AF65-F5344CB8AC3E}">
        <p14:creationId xmlns:p14="http://schemas.microsoft.com/office/powerpoint/2010/main" val="395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6" name="Freeform: Shape 2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1" name="Rectangle 3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9819E-1FF2-70BD-9321-937BA06FC211}"/>
              </a:ext>
            </a:extLst>
          </p:cNvPr>
          <p:cNvSpPr>
            <a:spLocks noGrp="1"/>
          </p:cNvSpPr>
          <p:nvPr>
            <p:ph type="title"/>
          </p:nvPr>
        </p:nvSpPr>
        <p:spPr>
          <a:xfrm>
            <a:off x="550863" y="549275"/>
            <a:ext cx="5264011" cy="3490065"/>
          </a:xfrm>
        </p:spPr>
        <p:txBody>
          <a:bodyPr vert="horz" wrap="square" lIns="0" tIns="0" rIns="0" bIns="0" rtlCol="0" anchor="t" anchorCtr="0">
            <a:normAutofit/>
          </a:bodyPr>
          <a:lstStyle/>
          <a:p>
            <a:pPr rtl="0">
              <a:lnSpc>
                <a:spcPct val="100000"/>
              </a:lnSpc>
            </a:pPr>
            <a:r>
              <a:rPr lang="en-US" sz="4800" dirty="0"/>
              <a:t>Flowchart 2</a:t>
            </a:r>
            <a:br>
              <a:rPr lang="en-US" sz="4800" dirty="0"/>
            </a:br>
            <a:r>
              <a:rPr lang="en-GB" sz="2000" dirty="0"/>
              <a:t>human vs computer)</a:t>
            </a:r>
            <a:br>
              <a:rPr lang="en-GB" sz="2000" dirty="0"/>
            </a:br>
            <a:r>
              <a:rPr lang="en-GB" sz="2000" dirty="0"/>
              <a:t>in this case human will play first and each time he play frame change and computer play next  and compute next step after that ask if  any one win game will end if not repeat game </a:t>
            </a:r>
            <a:br>
              <a:rPr lang="en-GB" sz="2000" dirty="0"/>
            </a:br>
            <a:r>
              <a:rPr lang="en-GB" sz="2000" dirty="0"/>
              <a:t>     in this game we have default value ,so when the game </a:t>
            </a:r>
            <a:r>
              <a:rPr lang="en-GB" sz="2000" dirty="0" err="1"/>
              <a:t>startGameMode</a:t>
            </a:r>
            <a:r>
              <a:rPr lang="en-GB" sz="2000" dirty="0"/>
              <a:t> =‘ai’  is human to ai</a:t>
            </a:r>
            <a:endParaRPr lang="en-US" sz="2000" dirty="0"/>
          </a:p>
        </p:txBody>
      </p:sp>
      <p:pic>
        <p:nvPicPr>
          <p:cNvPr id="9" name="Picture Placeholder 8" descr="Diagram&#10;&#10;Description automatically generated">
            <a:extLst>
              <a:ext uri="{FF2B5EF4-FFF2-40B4-BE49-F238E27FC236}">
                <a16:creationId xmlns:a16="http://schemas.microsoft.com/office/drawing/2014/main" id="{8FAC0C81-2886-7F99-33BD-888068090E63}"/>
              </a:ext>
            </a:extLst>
          </p:cNvPr>
          <p:cNvPicPr>
            <a:picLocks noGrp="1" noChangeAspect="1"/>
          </p:cNvPicPr>
          <p:nvPr>
            <p:ph type="pic" sz="quarter" idx="13"/>
          </p:nvPr>
        </p:nvPicPr>
        <p:blipFill rotWithShape="1">
          <a:blip r:embed="rId2"/>
          <a:srcRect t="363" b="4"/>
          <a:stretch/>
        </p:blipFill>
        <p:spPr>
          <a:xfrm>
            <a:off x="6569475" y="372862"/>
            <a:ext cx="4527583" cy="5980002"/>
          </a:xfrm>
          <a:custGeom>
            <a:avLst/>
            <a:gdLst/>
            <a:ahLst/>
            <a:cxnLst/>
            <a:rect l="l" t="t" r="r" b="b"/>
            <a:pathLst>
              <a:path w="4713922" h="5759450">
                <a:moveTo>
                  <a:pt x="0" y="0"/>
                </a:moveTo>
                <a:lnTo>
                  <a:pt x="4713922" y="0"/>
                </a:lnTo>
                <a:lnTo>
                  <a:pt x="4713922" y="5759450"/>
                </a:lnTo>
                <a:lnTo>
                  <a:pt x="0" y="5759450"/>
                </a:lnTo>
                <a:close/>
              </a:path>
            </a:pathLst>
          </a:custGeom>
        </p:spPr>
      </p:pic>
      <p:sp>
        <p:nvSpPr>
          <p:cNvPr id="7" name="Slide Number Placeholder 6">
            <a:extLst>
              <a:ext uri="{FF2B5EF4-FFF2-40B4-BE49-F238E27FC236}">
                <a16:creationId xmlns:a16="http://schemas.microsoft.com/office/drawing/2014/main" id="{8634125E-3A4A-19B7-C80F-1EE1D307AB1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
        <p:nvSpPr>
          <p:cNvPr id="12" name="Rectangle 11">
            <a:extLst>
              <a:ext uri="{FF2B5EF4-FFF2-40B4-BE49-F238E27FC236}">
                <a16:creationId xmlns:a16="http://schemas.microsoft.com/office/drawing/2014/main" id="{BE395A5C-1014-924F-18CA-A71E08F3B60D}"/>
              </a:ext>
            </a:extLst>
          </p:cNvPr>
          <p:cNvSpPr/>
          <p:nvPr/>
        </p:nvSpPr>
        <p:spPr>
          <a:xfrm>
            <a:off x="453865" y="505135"/>
            <a:ext cx="2921504" cy="830997"/>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Flowchart</a:t>
            </a:r>
          </a:p>
        </p:txBody>
      </p:sp>
      <p:sp>
        <p:nvSpPr>
          <p:cNvPr id="13" name="Arrow: Down 12">
            <a:extLst>
              <a:ext uri="{FF2B5EF4-FFF2-40B4-BE49-F238E27FC236}">
                <a16:creationId xmlns:a16="http://schemas.microsoft.com/office/drawing/2014/main" id="{B9351EDF-DACB-72CA-2DCC-63D0FA78D94B}"/>
              </a:ext>
            </a:extLst>
          </p:cNvPr>
          <p:cNvSpPr/>
          <p:nvPr/>
        </p:nvSpPr>
        <p:spPr>
          <a:xfrm>
            <a:off x="531835" y="2873517"/>
            <a:ext cx="202831" cy="257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Content Placeholder 5" descr="Text&#10;&#10;Description automatically generated">
            <a:extLst>
              <a:ext uri="{FF2B5EF4-FFF2-40B4-BE49-F238E27FC236}">
                <a16:creationId xmlns:a16="http://schemas.microsoft.com/office/drawing/2014/main" id="{0994DFE3-7994-D522-268D-52532C2C7704}"/>
              </a:ext>
            </a:extLst>
          </p:cNvPr>
          <p:cNvPicPr>
            <a:picLocks noGrp="1" noChangeAspect="1"/>
          </p:cNvPicPr>
          <p:nvPr>
            <p:ph sz="quarter" idx="15"/>
          </p:nvPr>
        </p:nvPicPr>
        <p:blipFill>
          <a:blip r:embed="rId3"/>
          <a:stretch>
            <a:fillRect/>
          </a:stretch>
        </p:blipFill>
        <p:spPr>
          <a:xfrm>
            <a:off x="550863" y="4414189"/>
            <a:ext cx="4527583" cy="1816739"/>
          </a:xfrm>
        </p:spPr>
      </p:pic>
    </p:spTree>
    <p:extLst>
      <p:ext uri="{BB962C8B-B14F-4D97-AF65-F5344CB8AC3E}">
        <p14:creationId xmlns:p14="http://schemas.microsoft.com/office/powerpoint/2010/main" val="201943036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{79F008A9-A667-4673-97EC-8EFEF07C6CA3}tf33713516_win32</Template>
  <TotalTime>893</TotalTime>
  <Words>702</Words>
  <Application>Microsoft Office PowerPoint</Application>
  <PresentationFormat>Widescreen</PresentationFormat>
  <Paragraphs>48</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Gill Sans MT</vt:lpstr>
      <vt:lpstr>Walbaum Display</vt:lpstr>
      <vt:lpstr>Wingdings</vt:lpstr>
      <vt:lpstr>3DFloatVTI</vt:lpstr>
      <vt:lpstr>Tic tac toe </vt:lpstr>
      <vt:lpstr>Content  of presentation</vt:lpstr>
      <vt:lpstr>    Gui </vt:lpstr>
      <vt:lpstr>Main functions     function( show_ lines (self)) Responsible for draw rows and columns</vt:lpstr>
      <vt:lpstr>PowerPoint Presentation</vt:lpstr>
      <vt:lpstr>Minimax  In decision-making and game theory, the mini-max algorithm is a recursive or backtracking method. It suggests the best move for the player, provided that the opponent is likewise playing well.  •In AI, the Min-Max algorithm is mostly employed for game play. Chess, checkers, tic-tac- toe, go, and other two-player games are examples. This Algorithm calculates the current state's minimax choice.   •The game is played by two players, one named MAX and the other named MIN, in this algorithm. •Both players FIGHT it, since the opponent player receives the smallest benefit while they receive the greatest profit. •Both players in the game are adversaries, with MAX selecting the maximum value and MIN selecting the minimum value. •For the exploration of the entire game tree, the minimax method uses a depth-first search strategy.  •For the exploration of the entire game tree, the minimax method uses a depth-first search strategy. •The minimax algorithm descends all the way to the tree's terminal node, then recursively backtracks the tree. </vt:lpstr>
      <vt:lpstr>Minimax algorithm in code</vt:lpstr>
      <vt:lpstr>Flowchart 1 (human vs human) in this case human with human any one will play first, frame change after every step and ask if any one win or not and game goes on in last step if  one win  game end ,if no one win game will repeat      in this picture we have case if and only if self.player =1 , human play with human   </vt:lpstr>
      <vt:lpstr>Flowchart 2 human vs computer) in this case human will play first and each time he play frame change and computer play next  and compute next step after that ask if  any one win game will end if not repeat game       in this game we have default value ,so when the game startGameMode =‘ai’  is human to ai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 tac toe </dc:title>
  <dc:creator>Shahd 20210464</dc:creator>
  <cp:lastModifiedBy>Shahd 20210464</cp:lastModifiedBy>
  <cp:revision>48</cp:revision>
  <dcterms:created xsi:type="dcterms:W3CDTF">2022-08-20T09:15:52Z</dcterms:created>
  <dcterms:modified xsi:type="dcterms:W3CDTF">2022-08-21T19:36:03Z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